
<file path=[Content_Types].xml><?xml version="1.0" encoding="utf-8"?>
<Types xmlns="http://schemas.openxmlformats.org/package/2006/content-types">
  <Default Extension="png" ContentType="image/png"/>
  <Default Extension="m4a" ContentType="audio/mp4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256" r:id="rId3"/>
    <p:sldId id="257" r:id="rId5"/>
    <p:sldId id="258" r:id="rId6"/>
    <p:sldId id="259" r:id="rId7"/>
    <p:sldId id="260" r:id="rId8"/>
    <p:sldId id="261" r:id="rId9"/>
    <p:sldId id="278" r:id="rId10"/>
    <p:sldId id="262" r:id="rId11"/>
    <p:sldId id="267" r:id="rId12"/>
    <p:sldId id="263" r:id="rId13"/>
    <p:sldId id="277" r:id="rId14"/>
    <p:sldId id="264" r:id="rId15"/>
    <p:sldId id="276" r:id="rId16"/>
    <p:sldId id="269" r:id="rId17"/>
    <p:sldId id="270" r:id="rId18"/>
    <p:sldId id="268" r:id="rId19"/>
    <p:sldId id="271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All/>
  </p:showPr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p3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63.xml"/><Relationship Id="rId5" Type="http://schemas.openxmlformats.org/officeDocument/2006/relationships/image" Target="../media/image2.png"/><Relationship Id="rId4" Type="http://schemas.microsoft.com/office/2007/relationships/media" Target="../media/media1.m4a"/><Relationship Id="rId3" Type="http://schemas.openxmlformats.org/officeDocument/2006/relationships/audio" Target="../media/media1.m4a"/><Relationship Id="rId2" Type="http://schemas.openxmlformats.org/officeDocument/2006/relationships/image" Target="../media/image1.png"/><Relationship Id="rId1" Type="http://schemas.openxmlformats.org/officeDocument/2006/relationships/tags" Target="../tags/tag62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0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81.xml"/><Relationship Id="rId6" Type="http://schemas.openxmlformats.org/officeDocument/2006/relationships/image" Target="../media/image2.png"/><Relationship Id="rId5" Type="http://schemas.microsoft.com/office/2007/relationships/media" Target="../media/media10.m4a"/><Relationship Id="rId4" Type="http://schemas.openxmlformats.org/officeDocument/2006/relationships/audio" Target="../media/media10.m4a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tags" Target="../tags/tag8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3.xml"/><Relationship Id="rId7" Type="http://schemas.openxmlformats.org/officeDocument/2006/relationships/image" Target="../media/image2.png"/><Relationship Id="rId6" Type="http://schemas.microsoft.com/office/2007/relationships/media" Target="../media/media11.m4a"/><Relationship Id="rId5" Type="http://schemas.openxmlformats.org/officeDocument/2006/relationships/audio" Target="../media/media11.m4a"/><Relationship Id="rId4" Type="http://schemas.openxmlformats.org/officeDocument/2006/relationships/image" Target="../media/image10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0" Type="http://schemas.openxmlformats.org/officeDocument/2006/relationships/notesSlide" Target="../notesSlides/notesSlide11.xml"/><Relationship Id="rId1" Type="http://schemas.openxmlformats.org/officeDocument/2006/relationships/tags" Target="../tags/tag8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85.xml"/><Relationship Id="rId5" Type="http://schemas.openxmlformats.org/officeDocument/2006/relationships/image" Target="../media/image2.png"/><Relationship Id="rId4" Type="http://schemas.microsoft.com/office/2007/relationships/media" Target="../media/media12.m4a"/><Relationship Id="rId3" Type="http://schemas.openxmlformats.org/officeDocument/2006/relationships/audio" Target="../media/media12.m4a"/><Relationship Id="rId2" Type="http://schemas.openxmlformats.org/officeDocument/2006/relationships/image" Target="../media/image13.png"/><Relationship Id="rId1" Type="http://schemas.openxmlformats.org/officeDocument/2006/relationships/tags" Target="../tags/tag84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87.xml"/><Relationship Id="rId8" Type="http://schemas.openxmlformats.org/officeDocument/2006/relationships/image" Target="../media/image2.png"/><Relationship Id="rId7" Type="http://schemas.microsoft.com/office/2007/relationships/media" Target="../media/media13.m4a"/><Relationship Id="rId6" Type="http://schemas.openxmlformats.org/officeDocument/2006/relationships/audio" Target="../media/media13.m4a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1" Type="http://schemas.openxmlformats.org/officeDocument/2006/relationships/notesSlide" Target="../notesSlides/notesSlide13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8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89.xml"/><Relationship Id="rId5" Type="http://schemas.openxmlformats.org/officeDocument/2006/relationships/image" Target="../media/image2.png"/><Relationship Id="rId4" Type="http://schemas.microsoft.com/office/2007/relationships/media" Target="../media/media14.mp3"/><Relationship Id="rId3" Type="http://schemas.openxmlformats.org/officeDocument/2006/relationships/audio" Target="../media/media14.mp3"/><Relationship Id="rId2" Type="http://schemas.openxmlformats.org/officeDocument/2006/relationships/image" Target="../media/image18.png"/><Relationship Id="rId1" Type="http://schemas.openxmlformats.org/officeDocument/2006/relationships/tags" Target="../tags/tag88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1.xml"/><Relationship Id="rId2" Type="http://schemas.openxmlformats.org/officeDocument/2006/relationships/image" Target="../media/image19.png"/><Relationship Id="rId1" Type="http://schemas.openxmlformats.org/officeDocument/2006/relationships/tags" Target="../tags/tag90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93.xml"/><Relationship Id="rId5" Type="http://schemas.openxmlformats.org/officeDocument/2006/relationships/image" Target="../media/image2.png"/><Relationship Id="rId4" Type="http://schemas.microsoft.com/office/2007/relationships/media" Target="../media/media15.m4a"/><Relationship Id="rId3" Type="http://schemas.openxmlformats.org/officeDocument/2006/relationships/audio" Target="../media/media15.m4a"/><Relationship Id="rId2" Type="http://schemas.openxmlformats.org/officeDocument/2006/relationships/image" Target="../media/image20.png"/><Relationship Id="rId1" Type="http://schemas.openxmlformats.org/officeDocument/2006/relationships/tags" Target="../tags/tag92.xml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95.xml"/><Relationship Id="rId4" Type="http://schemas.openxmlformats.org/officeDocument/2006/relationships/image" Target="../media/image2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tags" Target="../tags/tag94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8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97.xml"/><Relationship Id="rId6" Type="http://schemas.openxmlformats.org/officeDocument/2006/relationships/image" Target="../media/image2.png"/><Relationship Id="rId5" Type="http://schemas.microsoft.com/office/2007/relationships/media" Target="../media/media17.m4a"/><Relationship Id="rId4" Type="http://schemas.openxmlformats.org/officeDocument/2006/relationships/audio" Target="../media/media17.m4a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tags" Target="../tags/tag96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9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99.xml"/><Relationship Id="rId6" Type="http://schemas.openxmlformats.org/officeDocument/2006/relationships/image" Target="../media/image2.png"/><Relationship Id="rId5" Type="http://schemas.microsoft.com/office/2007/relationships/media" Target="../media/media18.m4a"/><Relationship Id="rId4" Type="http://schemas.openxmlformats.org/officeDocument/2006/relationships/audio" Target="../media/media18.m4a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tags" Target="../tags/tag9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65.xml"/><Relationship Id="rId5" Type="http://schemas.openxmlformats.org/officeDocument/2006/relationships/image" Target="../media/image2.png"/><Relationship Id="rId4" Type="http://schemas.microsoft.com/office/2007/relationships/media" Target="../media/media2.m4a"/><Relationship Id="rId3" Type="http://schemas.openxmlformats.org/officeDocument/2006/relationships/audio" Target="../media/media2.m4a"/><Relationship Id="rId2" Type="http://schemas.openxmlformats.org/officeDocument/2006/relationships/image" Target="../media/image3.png"/><Relationship Id="rId1" Type="http://schemas.openxmlformats.org/officeDocument/2006/relationships/tags" Target="../tags/tag64.xml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1.xml"/><Relationship Id="rId4" Type="http://schemas.openxmlformats.org/officeDocument/2006/relationships/image" Target="../media/image2.png"/><Relationship Id="rId3" Type="http://schemas.microsoft.com/office/2007/relationships/media" Target="../media/media19.m4a"/><Relationship Id="rId2" Type="http://schemas.openxmlformats.org/officeDocument/2006/relationships/audio" Target="../media/media19.m4a"/><Relationship Id="rId1" Type="http://schemas.openxmlformats.org/officeDocument/2006/relationships/tags" Target="../tags/tag100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67.xml"/><Relationship Id="rId6" Type="http://schemas.openxmlformats.org/officeDocument/2006/relationships/image" Target="../media/image2.png"/><Relationship Id="rId5" Type="http://schemas.microsoft.com/office/2007/relationships/media" Target="../media/media3.m4a"/><Relationship Id="rId4" Type="http://schemas.openxmlformats.org/officeDocument/2006/relationships/audio" Target="../media/media3.m4a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66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9.xml"/><Relationship Id="rId4" Type="http://schemas.openxmlformats.org/officeDocument/2006/relationships/image" Target="../media/image2.png"/><Relationship Id="rId3" Type="http://schemas.microsoft.com/office/2007/relationships/media" Target="../media/media4.m4a"/><Relationship Id="rId2" Type="http://schemas.openxmlformats.org/officeDocument/2006/relationships/audio" Target="../media/media4.m4a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1.xml"/><Relationship Id="rId4" Type="http://schemas.openxmlformats.org/officeDocument/2006/relationships/image" Target="../media/image2.png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tags" Target="../tags/tag70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3.xml"/><Relationship Id="rId4" Type="http://schemas.openxmlformats.org/officeDocument/2006/relationships/image" Target="../media/image2.png"/><Relationship Id="rId3" Type="http://schemas.microsoft.com/office/2007/relationships/media" Target="../media/media6.m4a"/><Relationship Id="rId2" Type="http://schemas.openxmlformats.org/officeDocument/2006/relationships/audio" Target="../media/media6.m4a"/><Relationship Id="rId1" Type="http://schemas.openxmlformats.org/officeDocument/2006/relationships/tags" Target="../tags/tag7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5.xml"/><Relationship Id="rId4" Type="http://schemas.openxmlformats.org/officeDocument/2006/relationships/image" Target="../media/image2.png"/><Relationship Id="rId3" Type="http://schemas.microsoft.com/office/2007/relationships/media" Target="../media/media7.m4a"/><Relationship Id="rId2" Type="http://schemas.openxmlformats.org/officeDocument/2006/relationships/audio" Target="../media/media7.m4a"/><Relationship Id="rId1" Type="http://schemas.openxmlformats.org/officeDocument/2006/relationships/tags" Target="../tags/tag74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77.xml"/><Relationship Id="rId6" Type="http://schemas.openxmlformats.org/officeDocument/2006/relationships/image" Target="../media/image2.png"/><Relationship Id="rId5" Type="http://schemas.microsoft.com/office/2007/relationships/media" Target="../media/media8.m4a"/><Relationship Id="rId4" Type="http://schemas.openxmlformats.org/officeDocument/2006/relationships/audio" Target="../media/media8.m4a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tags" Target="../tags/tag7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79.xml"/><Relationship Id="rId5" Type="http://schemas.openxmlformats.org/officeDocument/2006/relationships/image" Target="../media/image2.png"/><Relationship Id="rId4" Type="http://schemas.microsoft.com/office/2007/relationships/media" Target="../media/media9.m4a"/><Relationship Id="rId3" Type="http://schemas.openxmlformats.org/officeDocument/2006/relationships/audio" Target="../media/media9.m4a"/><Relationship Id="rId2" Type="http://schemas.openxmlformats.org/officeDocument/2006/relationships/image" Target="../media/image8.png"/><Relationship Id="rId1" Type="http://schemas.openxmlformats.org/officeDocument/2006/relationships/tags" Target="../tags/tag7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67970" y="395605"/>
            <a:ext cx="5045710" cy="612775"/>
          </a:xfrm>
        </p:spPr>
        <p:txBody>
          <a:bodyPr/>
          <a:lstStyle/>
          <a:p>
            <a:r>
              <a:rPr lang="zh-CN" altLang="en-US" sz="3200"/>
              <a:t>食别</a:t>
            </a:r>
            <a:r>
              <a:rPr lang="en-US" altLang="zh-CN" sz="3200"/>
              <a:t>APP-</a:t>
            </a:r>
            <a:r>
              <a:rPr lang="zh-CN" altLang="en-US" sz="3200"/>
              <a:t>产品概述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427480"/>
            <a:ext cx="4938395" cy="2578735"/>
          </a:xfrm>
        </p:spPr>
        <p:txBody>
          <a:bodyPr/>
          <a:p>
            <a:pPr algn="l"/>
            <a:r>
              <a:rPr lang="zh-CN" altLang="en-US"/>
              <a:t>食别</a:t>
            </a:r>
            <a:r>
              <a:rPr lang="en-US" altLang="zh-CN"/>
              <a:t>APP</a:t>
            </a:r>
            <a:r>
              <a:rPr lang="zh-CN" altLang="en-US"/>
              <a:t>为用户提供方便快捷的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每日菜单记录</a:t>
            </a:r>
            <a:r>
              <a:rPr lang="zh-CN" altLang="en-US"/>
              <a:t>，通过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拍照识别当天菜品</a:t>
            </a:r>
            <a:r>
              <a:rPr lang="zh-CN" altLang="en-US"/>
              <a:t>，记录自己的饮食习惯和营养摄入，或者在生活中遇到不认识的美食、果蔬，也可使用该应用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拍照识别一下</a:t>
            </a:r>
            <a:r>
              <a:rPr lang="zh-CN" altLang="en-US"/>
              <a:t>，就可以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得知菜品的相关信息</a:t>
            </a:r>
            <a:r>
              <a:rPr lang="zh-CN" altLang="en-US"/>
              <a:t>，包括名称、热量、营养价值、不适人群等。该应用帮助用户记录饮食、识别菜品的同时，还会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推荐健康的饮食搭配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045" y="1707515"/>
            <a:ext cx="5367655" cy="3578225"/>
          </a:xfrm>
          <a:prstGeom prst="rect">
            <a:avLst/>
          </a:prstGeom>
        </p:spPr>
      </p:pic>
      <p:pic>
        <p:nvPicPr>
          <p:cNvPr id="6" name="台山市(1)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84000" y="6334125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206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14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-记录模块</a:t>
            </a:r>
            <a:endParaRPr lang="en-US" altLang="zh-CN" sz="3200"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8054975" y="1341755"/>
            <a:ext cx="3467100" cy="4486910"/>
          </a:xfrm>
        </p:spPr>
        <p:txBody>
          <a:bodyPr/>
          <a:p>
            <a:pPr algn="l"/>
            <a:r>
              <a:rPr lang="zh-CN" altLang="en-US"/>
              <a:t>拍照识别菜品后，会返回菜品信息，包括菜名、热量、营养成分等基本介绍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并显示该菜品的推荐级别，等级颜色由红到绿渐变，表示不推荐到推荐的等级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010" y="1504950"/>
            <a:ext cx="2425700" cy="43243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710" y="1504950"/>
            <a:ext cx="2400300" cy="4311650"/>
          </a:xfrm>
          <a:prstGeom prst="rect">
            <a:avLst/>
          </a:prstGeom>
        </p:spPr>
      </p:pic>
      <p:pic>
        <p:nvPicPr>
          <p:cNvPr id="6" name="记录模块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194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7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-记录模块</a:t>
            </a:r>
            <a:endParaRPr lang="en-US" altLang="zh-CN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410" y="1701800"/>
            <a:ext cx="2392045" cy="42424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455" y="1701800"/>
            <a:ext cx="2414905" cy="4225925"/>
          </a:xfrm>
          <a:prstGeom prst="rect">
            <a:avLst/>
          </a:prstGeom>
        </p:spPr>
      </p:pic>
      <p:sp>
        <p:nvSpPr>
          <p:cNvPr id="5" name="副标题 4"/>
          <p:cNvSpPr/>
          <p:nvPr>
            <p:ph type="subTitle" idx="1"/>
          </p:nvPr>
        </p:nvSpPr>
        <p:spPr>
          <a:xfrm>
            <a:off x="8054975" y="1341755"/>
            <a:ext cx="3467100" cy="4893945"/>
          </a:xfrm>
        </p:spPr>
        <p:txBody>
          <a:bodyPr/>
          <a:p>
            <a:pPr algn="l"/>
            <a:r>
              <a:rPr lang="zh-CN" altLang="en-US"/>
              <a:t>点击加入菜单，弹出份量选择框，系统根据不同的份量推算所含卡路里数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点击纠正菜品显示系统推荐的</a:t>
            </a:r>
            <a:r>
              <a:rPr lang="en-US" altLang="zh-CN"/>
              <a:t>3</a:t>
            </a:r>
            <a:r>
              <a:rPr lang="zh-CN" altLang="en-US"/>
              <a:t>个相似菜品，供用户方便快捷地找到正确的菜品，也帮助系统不断学习菜品识别，提高识图准确率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595" y="1685925"/>
            <a:ext cx="2371090" cy="4258945"/>
          </a:xfrm>
          <a:prstGeom prst="rect">
            <a:avLst/>
          </a:prstGeom>
        </p:spPr>
      </p:pic>
      <p:pic>
        <p:nvPicPr>
          <p:cNvPr id="7" name="记录模块(1)">
            <a:hlinkClick r:id="" action="ppaction://media"/>
          </p:cNvPr>
          <p:cNvPicPr/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74170" y="6445250"/>
            <a:ext cx="441960" cy="41275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p:transition advTm="2023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2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</a:t>
            </a:r>
            <a:r>
              <a:rPr lang="zh-CN" altLang="en-US" sz="3200"/>
              <a:t>搜索模块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685" y="998855"/>
            <a:ext cx="3255645" cy="5726430"/>
          </a:xfrm>
          <a:prstGeom prst="rect">
            <a:avLst/>
          </a:prstGeom>
        </p:spPr>
      </p:pic>
      <p:sp>
        <p:nvSpPr>
          <p:cNvPr id="5" name="副标题 4"/>
          <p:cNvSpPr/>
          <p:nvPr>
            <p:ph type="subTitle" idx="1"/>
          </p:nvPr>
        </p:nvSpPr>
        <p:spPr>
          <a:xfrm>
            <a:off x="6166485" y="1414780"/>
            <a:ext cx="3467100" cy="4893945"/>
          </a:xfrm>
        </p:spPr>
        <p:txBody>
          <a:bodyPr/>
          <a:p>
            <a:pPr algn="l"/>
            <a:r>
              <a:rPr lang="zh-CN"/>
              <a:t>搜索页供用户输入菜品、果蔬的名字，返回菜品信息</a:t>
            </a:r>
            <a:endParaRPr lang="zh-CN"/>
          </a:p>
          <a:p>
            <a:pPr algn="l"/>
            <a:endParaRPr lang="zh-CN"/>
          </a:p>
          <a:p>
            <a:pPr algn="l"/>
            <a:r>
              <a:rPr lang="zh-CN"/>
              <a:t>同时会有菜品和果蔬的推荐</a:t>
            </a:r>
            <a:endParaRPr lang="zh-CN"/>
          </a:p>
        </p:txBody>
      </p:sp>
      <p:pic>
        <p:nvPicPr>
          <p:cNvPr id="4" name="搜索模块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124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18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</a:t>
            </a:r>
            <a:r>
              <a:rPr lang="zh-CN" altLang="en-US" sz="3200"/>
              <a:t>我</a:t>
            </a:r>
            <a:r>
              <a:rPr lang="zh-CN" altLang="en-US" sz="3200"/>
              <a:t>模块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" y="1605280"/>
            <a:ext cx="2254250" cy="40259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380" y="1621155"/>
            <a:ext cx="2241550" cy="39941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930" y="847725"/>
            <a:ext cx="2393950" cy="51625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4880" y="1693545"/>
            <a:ext cx="2254250" cy="4006850"/>
          </a:xfrm>
          <a:prstGeom prst="rect">
            <a:avLst/>
          </a:prstGeom>
        </p:spPr>
      </p:pic>
      <p:sp>
        <p:nvSpPr>
          <p:cNvPr id="7" name="副标题 6"/>
          <p:cNvSpPr/>
          <p:nvPr>
            <p:ph type="subTitle" idx="1"/>
          </p:nvPr>
        </p:nvSpPr>
        <p:spPr>
          <a:xfrm>
            <a:off x="9685020" y="1365250"/>
            <a:ext cx="2214880" cy="4893945"/>
          </a:xfrm>
        </p:spPr>
        <p:txBody>
          <a:bodyPr/>
          <a:p>
            <a:pPr algn="l"/>
            <a:r>
              <a:rPr lang="zh-CN"/>
              <a:t>在我模块里可以看到菜单记录、营养分析和收藏。</a:t>
            </a:r>
            <a:endParaRPr lang="zh-CN"/>
          </a:p>
          <a:p>
            <a:pPr algn="l"/>
            <a:r>
              <a:rPr lang="zh-CN"/>
              <a:t>营养分析会根据用户的记录，自动归类于营养金字塔的不同部分，并计算出该部分的摄入量是否达标</a:t>
            </a:r>
            <a:endParaRPr lang="zh-CN"/>
          </a:p>
        </p:txBody>
      </p:sp>
      <p:pic>
        <p:nvPicPr>
          <p:cNvPr id="8" name="我模块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84000" y="6445250"/>
            <a:ext cx="412750" cy="41275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 advTm="2163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46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7543800" cy="612775"/>
          </a:xfrm>
        </p:spPr>
        <p:txBody>
          <a:bodyPr/>
          <a:lstStyle/>
          <a:p>
            <a:r>
              <a:rPr lang="zh-CN" altLang="en-US" sz="3200"/>
              <a:t>京东人工智能开放平台-菜品识别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1337945" y="1377315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返回信息：单个菜名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750060"/>
            <a:ext cx="6065520" cy="38354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37945" y="582930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产品定价：免费试用</a:t>
            </a:r>
            <a:endParaRPr lang="zh-CN" altLang="en-US"/>
          </a:p>
        </p:txBody>
      </p:sp>
      <p:pic>
        <p:nvPicPr>
          <p:cNvPr id="7" name="产品概述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2544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2"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7900670" cy="612775"/>
          </a:xfrm>
        </p:spPr>
        <p:txBody>
          <a:bodyPr/>
          <a:lstStyle/>
          <a:p>
            <a:r>
              <a:rPr lang="zh-CN" altLang="en-US" sz="3200"/>
              <a:t>北京安捷智合科技-菜品识别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1078865" y="1814830"/>
            <a:ext cx="421005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返回信息：菜名，置信度，卡路里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产品定价：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585" y="2374900"/>
            <a:ext cx="9394190" cy="251523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advTm="1072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百度-菜品识别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960120" y="1390650"/>
            <a:ext cx="1052004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1. 百度菜品识别api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返回信息：菜名，每100g的卡路里含量，置信度，百科词条名称、图片链接、内容描述，百度百科页面链接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产品定价：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290" y="2566035"/>
            <a:ext cx="4864100" cy="4191000"/>
          </a:xfrm>
          <a:prstGeom prst="rect">
            <a:avLst/>
          </a:prstGeom>
        </p:spPr>
      </p:pic>
      <p:pic>
        <p:nvPicPr>
          <p:cNvPr id="5" name="百度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2452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三家API比较分析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151255"/>
            <a:ext cx="10852150" cy="2958465"/>
          </a:xfrm>
        </p:spPr>
        <p:txBody>
          <a:bodyPr/>
          <a:p>
            <a:pPr algn="l"/>
            <a:r>
              <a:rPr lang="zh-CN" altLang="en-US"/>
              <a:t>从功能上看，能返回卡路里含量的有百度菜品API和北京安捷智合科技-菜品识别API，而京东人工智能开放平台-菜品识别API只能返回单个菜品名称。并且，百度菜品识别API还可以返回百科词条名称、图片链接、内容描述，百度百科页面链接等信息。</a:t>
            </a:r>
            <a:endParaRPr lang="zh-CN" altLang="en-US"/>
          </a:p>
          <a:p>
            <a:pPr algn="l"/>
            <a:r>
              <a:rPr lang="zh-CN" altLang="en-US"/>
              <a:t>从性价比上看，百度菜品识别API提供的信息更多，价格也相对北京安捷智合科技-菜品识别API来说较低。</a:t>
            </a:r>
            <a:endParaRPr lang="zh-CN" altLang="en-US"/>
          </a:p>
        </p:txBody>
      </p:sp>
      <p:pic>
        <p:nvPicPr>
          <p:cNvPr id="3" name="api比较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159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51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百度-果蔬识别：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770" y="2132330"/>
            <a:ext cx="2857500" cy="42227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78865" y="1675130"/>
            <a:ext cx="42100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返回信息：果蔬名，得分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376670" y="1675130"/>
            <a:ext cx="42100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产品定价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345" y="2132330"/>
            <a:ext cx="5124450" cy="3752850"/>
          </a:xfrm>
          <a:prstGeom prst="rect">
            <a:avLst/>
          </a:prstGeom>
        </p:spPr>
      </p:pic>
      <p:pic>
        <p:nvPicPr>
          <p:cNvPr id="7" name="果蔬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2219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2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147320"/>
            <a:ext cx="4170680" cy="612775"/>
          </a:xfrm>
        </p:spPr>
        <p:txBody>
          <a:bodyPr/>
          <a:lstStyle/>
          <a:p>
            <a:r>
              <a:rPr lang="zh-CN" altLang="en-US" sz="3200"/>
              <a:t>使用后风险报告</a:t>
            </a:r>
            <a:endParaRPr lang="zh-CN" alt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b="3426"/>
          <a:stretch>
            <a:fillRect/>
          </a:stretch>
        </p:blipFill>
        <p:spPr>
          <a:xfrm>
            <a:off x="1664335" y="741045"/>
            <a:ext cx="8863965" cy="22555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475" y="3075305"/>
            <a:ext cx="6369050" cy="3917950"/>
          </a:xfrm>
          <a:prstGeom prst="rect">
            <a:avLst/>
          </a:prstGeom>
        </p:spPr>
      </p:pic>
      <p:pic>
        <p:nvPicPr>
          <p:cNvPr id="3" name="风险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13845" y="644525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1993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8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价值主张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917065"/>
            <a:ext cx="10852150" cy="2568575"/>
          </a:xfrm>
        </p:spPr>
        <p:txBody>
          <a:bodyPr/>
          <a:p>
            <a:pPr algn="l"/>
            <a:r>
              <a:rPr lang="zh-CN" altLang="en-US"/>
              <a:t>为用户提供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便捷的菜品记录体验</a:t>
            </a:r>
            <a:r>
              <a:rPr lang="zh-CN" altLang="en-US"/>
              <a:t>和识别不认识的菜品、果蔬体验，用户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不需要打字输入菜单</a:t>
            </a:r>
            <a:r>
              <a:rPr lang="zh-CN" altLang="en-US"/>
              <a:t>，只需对着餐盘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拍一张照片或上传菜品照片</a:t>
            </a:r>
            <a:r>
              <a:rPr lang="zh-CN" altLang="en-US"/>
              <a:t>，应用可通过菜品识别功能自动返回菜品信息，包括菜名、卡路里、营养成分等，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460" y="3451225"/>
            <a:ext cx="3790950" cy="2857500"/>
          </a:xfrm>
          <a:prstGeom prst="rect">
            <a:avLst/>
          </a:prstGeom>
        </p:spPr>
      </p:pic>
      <p:pic>
        <p:nvPicPr>
          <p:cNvPr id="5" name="价值主张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4940" y="6308725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1924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使用后风险报告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151255"/>
            <a:ext cx="10852150" cy="4758055"/>
          </a:xfrm>
        </p:spPr>
        <p:txBody>
          <a:bodyPr/>
          <a:p>
            <a:pPr algn="l"/>
            <a:r>
              <a:rPr lang="zh-CN" altLang="en-US"/>
              <a:t>即使从图像识别的准确率来说，百度不敌阿里AI、BigVideo和华为云，但是百度在图片识别的基础上推出了更细类的“菜品识别”“果蔬识别”，在此app上运用时，识别结果更加精准，返回信息更加全面。</a:t>
            </a:r>
            <a:endParaRPr lang="zh-CN" altLang="en-US"/>
          </a:p>
          <a:p>
            <a:pPr algn="l"/>
            <a:r>
              <a:rPr lang="zh-CN" altLang="en-US"/>
              <a:t>一旦返回的第一结果有误，还可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根据置信度排名</a:t>
            </a:r>
            <a:r>
              <a:rPr lang="zh-CN" altLang="en-US"/>
              <a:t>，列出前3种菜品供用户选择更正，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免去用户手动输入更正菜名的麻烦</a:t>
            </a:r>
            <a:r>
              <a:rPr lang="zh-CN" altLang="en-US"/>
              <a:t>，在优化用户体验的同时，帮助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提升图像识别的能力</a:t>
            </a:r>
            <a:r>
              <a:rPr lang="zh-CN" altLang="en-US"/>
              <a:t>。</a:t>
            </a:r>
            <a:endParaRPr lang="zh-CN" altLang="en-US"/>
          </a:p>
          <a:p>
            <a:pPr algn="l"/>
            <a:r>
              <a:rPr lang="zh-CN" altLang="en-US"/>
              <a:t>百度菜品识别的缺陷是：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只能识别单一菜品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无法估计图像中菜品的体积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3" name="风险2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2329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41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价值主张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1376045" y="1933575"/>
            <a:ext cx="3954145" cy="1199515"/>
          </a:xfrm>
        </p:spPr>
        <p:txBody>
          <a:bodyPr/>
          <a:p>
            <a:pPr algn="l"/>
            <a:r>
              <a:rPr lang="zh-CN" altLang="en-US">
                <a:solidFill>
                  <a:schemeClr val="accent2">
                    <a:lumMod val="75000"/>
                  </a:schemeClr>
                </a:solidFill>
                <a:sym typeface="+mn-ea"/>
              </a:rPr>
              <a:t>选择份量</a:t>
            </a:r>
            <a:r>
              <a:rPr lang="zh-CN" altLang="en-US">
                <a:sym typeface="+mn-ea"/>
              </a:rPr>
              <a:t>（如半碗），系统可自动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  <a:sym typeface="+mn-ea"/>
              </a:rPr>
              <a:t>推算该份量的卡路里数并记录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" y="3329940"/>
            <a:ext cx="3490595" cy="26536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970" y="3329940"/>
            <a:ext cx="3437255" cy="30594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829425" y="1933575"/>
            <a:ext cx="403034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zh-CN" altLang="en-US" sz="2400" spc="200">
                <a:uFillTx/>
                <a:sym typeface="+mn-ea"/>
              </a:rPr>
              <a:t>若识别有误，用户可以便捷地选择系统选出的</a:t>
            </a:r>
            <a:r>
              <a:rPr lang="zh-CN" altLang="en-US" sz="2400" spc="200">
                <a:solidFill>
                  <a:schemeClr val="accent2">
                    <a:lumMod val="75000"/>
                  </a:schemeClr>
                </a:solidFill>
                <a:uFillTx/>
                <a:sym typeface="+mn-ea"/>
              </a:rPr>
              <a:t>其他三个相似菜品作为纠正</a:t>
            </a:r>
            <a:endParaRPr lang="zh-CN" altLang="en-US"/>
          </a:p>
        </p:txBody>
      </p:sp>
      <p:pic>
        <p:nvPicPr>
          <p:cNvPr id="7" name="价值主张2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74780" y="638937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1832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8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核心价值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882" y="1810385"/>
            <a:ext cx="10852237" cy="950984"/>
          </a:xfrm>
        </p:spPr>
        <p:txBody>
          <a:bodyPr/>
          <a:p>
            <a:pPr algn="l"/>
            <a:r>
              <a:rPr lang="en-US" altLang="zh-CN"/>
              <a:t>    </a:t>
            </a:r>
            <a:r>
              <a:rPr lang="zh-CN" altLang="en-US"/>
              <a:t>这是什么菜？</a:t>
            </a:r>
            <a:endParaRPr lang="zh-CN" altLang="en-US"/>
          </a:p>
          <a:p>
            <a:pPr algn="l"/>
            <a:r>
              <a:rPr lang="zh-CN" altLang="en-US"/>
              <a:t>    吃这个会不会胖？</a:t>
            </a:r>
            <a:endParaRPr lang="zh-CN" altLang="en-US"/>
          </a:p>
          <a:p>
            <a:pPr algn="l"/>
            <a:r>
              <a:rPr lang="zh-CN" altLang="en-US"/>
              <a:t>    我能不能吃？</a:t>
            </a:r>
            <a:endParaRPr lang="zh-CN" altLang="en-US"/>
          </a:p>
          <a:p>
            <a:pPr algn="l"/>
            <a:r>
              <a:rPr lang="zh-CN" altLang="en-US"/>
              <a:t>    我能吃多少？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并且用户只需通过“拍一张照片”的方式即可快速记录自己的饮食包括热量、营养物质等的摄入。</a:t>
            </a:r>
            <a:endParaRPr lang="zh-CN" altLang="en-US"/>
          </a:p>
        </p:txBody>
      </p:sp>
      <p:pic>
        <p:nvPicPr>
          <p:cNvPr id="3" name="核心价值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1779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6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目标用户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1339850" y="1981835"/>
            <a:ext cx="10852150" cy="3409315"/>
          </a:xfrm>
        </p:spPr>
        <p:txBody>
          <a:bodyPr/>
          <a:p>
            <a:pPr algn="l"/>
            <a:r>
              <a:rPr lang="zh-CN" altLang="en-US"/>
              <a:t>有减肥需求的人</a:t>
            </a:r>
            <a:endParaRPr lang="zh-CN" altLang="en-US"/>
          </a:p>
          <a:p>
            <a:pPr algn="l"/>
            <a:r>
              <a:rPr lang="zh-CN" altLang="en-US"/>
              <a:t>追求养生、健康生活的人</a:t>
            </a:r>
            <a:endParaRPr lang="zh-CN" altLang="en-US"/>
          </a:p>
          <a:p>
            <a:pPr algn="l"/>
            <a:r>
              <a:rPr lang="zh-CN" altLang="en-US"/>
              <a:t>患有三脂高等方面身体不适人群</a:t>
            </a:r>
            <a:endParaRPr lang="zh-CN" altLang="en-US"/>
          </a:p>
          <a:p>
            <a:pPr algn="l"/>
            <a:r>
              <a:rPr lang="zh-CN" altLang="en-US"/>
              <a:t>需要自己下厨但是对食材不了解的厨房新手</a:t>
            </a:r>
            <a:endParaRPr lang="zh-CN" altLang="en-US"/>
          </a:p>
        </p:txBody>
      </p:sp>
      <p:pic>
        <p:nvPicPr>
          <p:cNvPr id="3" name="目标用户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73840" y="637286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1807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用户痛点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588770"/>
            <a:ext cx="10852150" cy="3236595"/>
          </a:xfrm>
        </p:spPr>
        <p:txBody>
          <a:bodyPr/>
          <a:p>
            <a:pPr algn="l"/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现有的饮食记录app</a:t>
            </a:r>
            <a:r>
              <a:rPr lang="zh-CN" altLang="en-US"/>
              <a:t>一般采用用户自行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手动打字输入</a:t>
            </a:r>
            <a:r>
              <a:rPr lang="zh-CN" altLang="en-US"/>
              <a:t>菜品的方式来记录饮食，菜品输入记录的操作虽不算繁琐，但由于每日需记录饮食的次数约3次，不便的打字输入记录方式多少令用户感到麻烦，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很难令用户养成习惯</a:t>
            </a:r>
            <a:r>
              <a:rPr lang="zh-CN" altLang="en-US"/>
              <a:t>，甚至放弃记录。</a:t>
            </a:r>
            <a:endParaRPr lang="zh-CN" altLang="en-US"/>
          </a:p>
          <a:p>
            <a:pPr algn="l"/>
            <a:endParaRPr lang="zh-CN" altLang="en-US"/>
          </a:p>
        </p:txBody>
      </p:sp>
      <p:pic>
        <p:nvPicPr>
          <p:cNvPr id="3" name="痛点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04625" y="633349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2157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4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用户痛点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598295"/>
            <a:ext cx="10852150" cy="4041775"/>
          </a:xfrm>
        </p:spPr>
        <p:txBody>
          <a:bodyPr/>
          <a:p>
            <a:pPr algn="l"/>
            <a:r>
              <a:rPr lang="zh-CN" altLang="en-US"/>
              <a:t>想保持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饮食健康</a:t>
            </a:r>
            <a:r>
              <a:rPr lang="zh-CN" altLang="en-US"/>
              <a:t>但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不知道如何搭配食物</a:t>
            </a:r>
            <a:r>
              <a:rPr lang="zh-CN" altLang="en-US"/>
              <a:t>，面对美食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不知道它的热量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成分</a:t>
            </a:r>
            <a:r>
              <a:rPr lang="zh-CN" altLang="en-US"/>
              <a:t>是否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符合健康需求</a:t>
            </a:r>
            <a:r>
              <a:rPr lang="zh-CN" altLang="en-US"/>
              <a:t>、可以吃多少？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用户在生活中会遇到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不认识的菜品、果蔬</a:t>
            </a:r>
            <a:r>
              <a:rPr lang="zh-CN" altLang="en-US"/>
              <a:t>，想了解其热量、营养、成分、不适人群等。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出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于身体健康方面的限制</a:t>
            </a:r>
            <a:r>
              <a:rPr lang="zh-CN" altLang="en-US"/>
              <a:t>，很多食物不能多食，但是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不知如何分辨</a:t>
            </a:r>
            <a:r>
              <a:rPr lang="zh-CN" altLang="en-US"/>
              <a:t>哪些食材是不能多吃的。</a:t>
            </a:r>
            <a:endParaRPr lang="zh-CN" altLang="en-US"/>
          </a:p>
        </p:txBody>
      </p:sp>
      <p:pic>
        <p:nvPicPr>
          <p:cNvPr id="3" name="痛点2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13845" y="644525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2033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5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AI概率性考量</a:t>
            </a:r>
            <a:endParaRPr lang="zh-CN" altLang="en-US" sz="3200"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669882" y="4730750"/>
            <a:ext cx="10852237" cy="950984"/>
          </a:xfrm>
        </p:spPr>
        <p:txBody>
          <a:bodyPr/>
          <a:p>
            <a:pPr algn="l"/>
            <a:r>
              <a:rPr lang="zh-CN" altLang="en-US"/>
              <a:t>百度菜品识别api精确度有待考量。图一上传图片为红丝绒蛋糕，返回结果置信度首位“千层”明显错误，但候补有出现“蛋糕”等类似菜品；图二上传图片实为姜撞奶，返回结果为置信度第一为双皮奶，并且没有出现“姜撞奶”这一推测结果。在菜品之间相似度高的情况下，容易出现识别不精确的现象。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955" y="790575"/>
            <a:ext cx="6324600" cy="34480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974090"/>
            <a:ext cx="6350000" cy="3543300"/>
          </a:xfrm>
          <a:prstGeom prst="rect">
            <a:avLst/>
          </a:prstGeom>
        </p:spPr>
      </p:pic>
      <p:pic>
        <p:nvPicPr>
          <p:cNvPr id="4" name="ai概率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2199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20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产品结构图</a:t>
            </a:r>
            <a:endParaRPr lang="zh-CN" altLang="en-US" sz="3200"/>
          </a:p>
        </p:txBody>
      </p:sp>
      <p:pic>
        <p:nvPicPr>
          <p:cNvPr id="3" name="图片 2" descr="识别"/>
          <p:cNvPicPr>
            <a:picLocks noChangeAspect="1"/>
          </p:cNvPicPr>
          <p:nvPr/>
        </p:nvPicPr>
        <p:blipFill>
          <a:blip r:embed="rId2"/>
          <a:srcRect b="46033"/>
          <a:stretch>
            <a:fillRect/>
          </a:stretch>
        </p:blipFill>
        <p:spPr>
          <a:xfrm>
            <a:off x="385445" y="1636395"/>
            <a:ext cx="11421110" cy="4075430"/>
          </a:xfrm>
          <a:prstGeom prst="rect">
            <a:avLst/>
          </a:prstGeom>
        </p:spPr>
      </p:pic>
      <p:pic>
        <p:nvPicPr>
          <p:cNvPr id="4" name="台山市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1615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15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1689</Words>
  <Application>WPS 演示</Application>
  <PresentationFormat>宽屏</PresentationFormat>
  <Paragraphs>112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Arial Unicode MS</vt:lpstr>
      <vt:lpstr>Office 主题​​</vt:lpstr>
      <vt:lpstr>食别APP-产品概述</vt:lpstr>
      <vt:lpstr>价值主张</vt:lpstr>
      <vt:lpstr>价值主张</vt:lpstr>
      <vt:lpstr>核心价值</vt:lpstr>
      <vt:lpstr>目标用户</vt:lpstr>
      <vt:lpstr>用户痛点</vt:lpstr>
      <vt:lpstr>用户痛点</vt:lpstr>
      <vt:lpstr>AI概率性考量</vt:lpstr>
      <vt:lpstr>产品结构图</vt:lpstr>
      <vt:lpstr>原型-记录模块</vt:lpstr>
      <vt:lpstr>原型-记录模块</vt:lpstr>
      <vt:lpstr>原型-搜索模块</vt:lpstr>
      <vt:lpstr>原型-我模块</vt:lpstr>
      <vt:lpstr>京东人工智能开放平台-菜品识别</vt:lpstr>
      <vt:lpstr>北京安捷智合科技-菜品识别</vt:lpstr>
      <vt:lpstr>百度-菜品识别</vt:lpstr>
      <vt:lpstr>三家API比较分析</vt:lpstr>
      <vt:lpstr>百度-果蔬识别：</vt:lpstr>
      <vt:lpstr>使用后风险报告</vt:lpstr>
      <vt:lpstr>使用后风险报告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WI ING</cp:lastModifiedBy>
  <cp:revision>30</cp:revision>
  <dcterms:created xsi:type="dcterms:W3CDTF">2019-06-19T02:08:00Z</dcterms:created>
  <dcterms:modified xsi:type="dcterms:W3CDTF">2020-01-06T09:08:55Z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